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9303-36EC-4A09-83C4-2363D5F6E087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4333F-2EE2-499A-8EBE-B664A5904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90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B3D0-0C37-2265-815F-60BE9E18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37479-3359-273C-6863-4BDFC04A2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745D4-9670-D68F-C7F7-0432508DA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A1CCF-C0A0-F4AC-3A4F-6B4C8125B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4333F-2EE2-499A-8EBE-B664A590498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92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4333F-2EE2-499A-8EBE-B664A590498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86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5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20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9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98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07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44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2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5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4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6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7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FD88E-B868-8DB9-B0A8-DC0F6209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82F43B7-B289-75E5-26C3-FA808DF8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620" y="900680"/>
            <a:ext cx="9552759" cy="1344047"/>
          </a:xfrm>
        </p:spPr>
        <p:txBody>
          <a:bodyPr>
            <a:norm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</a:rPr>
              <a:t>HACK STUDIO - MAY 2025</a:t>
            </a:r>
            <a:endParaRPr lang="en-IN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70C0"/>
              </a:solidFill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0F36B8B-E068-588B-AA8C-C5168112B40B}"/>
              </a:ext>
            </a:extLst>
          </p:cNvPr>
          <p:cNvSpPr txBox="1">
            <a:spLocks/>
          </p:cNvSpPr>
          <p:nvPr/>
        </p:nvSpPr>
        <p:spPr>
          <a:xfrm>
            <a:off x="3907602" y="2156237"/>
            <a:ext cx="5246230" cy="118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CODING NINJA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2EA4B7C-FAD9-6300-6EEB-E1989AC2D987}"/>
              </a:ext>
            </a:extLst>
          </p:cNvPr>
          <p:cNvSpPr txBox="1">
            <a:spLocks/>
          </p:cNvSpPr>
          <p:nvPr/>
        </p:nvSpPr>
        <p:spPr>
          <a:xfrm>
            <a:off x="790415" y="5040719"/>
            <a:ext cx="6234373" cy="118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</a:rPr>
              <a:t>RAM BABU JAISWAL</a:t>
            </a:r>
          </a:p>
        </p:txBody>
      </p:sp>
    </p:spTree>
    <p:extLst>
      <p:ext uri="{BB962C8B-B14F-4D97-AF65-F5344CB8AC3E}">
        <p14:creationId xmlns:p14="http://schemas.microsoft.com/office/powerpoint/2010/main" val="41797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C0E78-611F-23DB-DD27-B4C602B20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D26F9AC-8DC8-E0D6-8BE9-44C716FF8506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Power BI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0205A-9FCA-79F2-CA40-CB1136471DA0}"/>
              </a:ext>
            </a:extLst>
          </p:cNvPr>
          <p:cNvSpPr txBox="1"/>
          <p:nvPr/>
        </p:nvSpPr>
        <p:spPr>
          <a:xfrm>
            <a:off x="434741" y="13688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8792F-DBE5-D62F-3BFC-72E7A73466A5}"/>
              </a:ext>
            </a:extLst>
          </p:cNvPr>
          <p:cNvSpPr txBox="1"/>
          <p:nvPr/>
        </p:nvSpPr>
        <p:spPr>
          <a:xfrm>
            <a:off x="444572" y="1859596"/>
            <a:ext cx="10449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Support New Employees in Sales 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Sales Executives at level 1 leave the most. </a:t>
            </a:r>
          </a:p>
          <a:p>
            <a:pPr>
              <a:buNone/>
            </a:pPr>
            <a:r>
              <a:rPr lang="en-US" dirty="0"/>
              <a:t>Give them better training and growth paths.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81175-3A11-E90E-D061-F71085A9E980}"/>
              </a:ext>
            </a:extLst>
          </p:cNvPr>
          <p:cNvSpPr txBox="1"/>
          <p:nvPr/>
        </p:nvSpPr>
        <p:spPr>
          <a:xfrm>
            <a:off x="434741" y="2505927"/>
            <a:ext cx="862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Reduce Overtime &amp; Travel Stress: </a:t>
            </a:r>
            <a:r>
              <a:rPr lang="en-US" dirty="0"/>
              <a:t>Offer flexible work hours and travel breaks.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69686-B79E-3FA5-CD6D-8D2D2CEAE9BC}"/>
              </a:ext>
            </a:extLst>
          </p:cNvPr>
          <p:cNvSpPr txBox="1"/>
          <p:nvPr/>
        </p:nvSpPr>
        <p:spPr>
          <a:xfrm>
            <a:off x="444571" y="2875259"/>
            <a:ext cx="920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Younger employees leave more (Below 30): </a:t>
            </a:r>
            <a:r>
              <a:rPr lang="en-US" dirty="0"/>
              <a:t>Offer growth, learning, facilities, etc.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D7838-D362-B114-8809-9B3C567FA927}"/>
              </a:ext>
            </a:extLst>
          </p:cNvPr>
          <p:cNvSpPr txBox="1"/>
          <p:nvPr/>
        </p:nvSpPr>
        <p:spPr>
          <a:xfrm>
            <a:off x="434741" y="3273691"/>
            <a:ext cx="8837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Fix Work-Life Balance Issues: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Promote balance through flexible work policies</a:t>
            </a:r>
            <a:r>
              <a:rPr lang="en-US" dirty="0"/>
              <a:t>.</a:t>
            </a:r>
          </a:p>
          <a:p>
            <a:r>
              <a:rPr lang="en-US" dirty="0"/>
              <a:t>Low balance = more Overtime = more quitting.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92DE0-C9CB-5B0B-8348-66771442D7CD}"/>
              </a:ext>
            </a:extLst>
          </p:cNvPr>
          <p:cNvSpPr txBox="1"/>
          <p:nvPr/>
        </p:nvSpPr>
        <p:spPr>
          <a:xfrm>
            <a:off x="434741" y="3995288"/>
            <a:ext cx="9156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HR &amp; R&amp;D Teams: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teams keep both balance and low attrition.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/>
              <a:t>Copy their good management and implement the same to other teams.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0B430-D256-6532-2C0E-D9D01BA03DFC}"/>
              </a:ext>
            </a:extLst>
          </p:cNvPr>
          <p:cNvSpPr txBox="1"/>
          <p:nvPr/>
        </p:nvSpPr>
        <p:spPr>
          <a:xfrm>
            <a:off x="444570" y="4670719"/>
            <a:ext cx="9928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Link Engagement to Performance: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Track and reward engagement,</a:t>
            </a:r>
            <a:endParaRPr lang="en-US" dirty="0"/>
          </a:p>
          <a:p>
            <a:r>
              <a:rPr lang="en-US" dirty="0"/>
              <a:t>Those who feel involved and have good relationships perform better.</a:t>
            </a:r>
          </a:p>
        </p:txBody>
      </p:sp>
    </p:spTree>
    <p:extLst>
      <p:ext uri="{BB962C8B-B14F-4D97-AF65-F5344CB8AC3E}">
        <p14:creationId xmlns:p14="http://schemas.microsoft.com/office/powerpoint/2010/main" val="2214592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FB4DF-BC32-CB22-A103-7AAECBAD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D42A41-D27F-3FE1-87D9-F9EF74A7B511}"/>
              </a:ext>
            </a:extLst>
          </p:cNvPr>
          <p:cNvSpPr txBox="1">
            <a:spLocks/>
          </p:cNvSpPr>
          <p:nvPr/>
        </p:nvSpPr>
        <p:spPr>
          <a:xfrm>
            <a:off x="2611525" y="2450451"/>
            <a:ext cx="6968950" cy="2249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8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451611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F242FD-FDDE-37DD-6AA6-BCE96A6F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60" y="504417"/>
            <a:ext cx="2962301" cy="998213"/>
          </a:xfrm>
        </p:spPr>
        <p:txBody>
          <a:bodyPr>
            <a:norm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DATA SET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5D9F26-974A-A243-98CD-956F84CAF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t="32950" r="64224" b="42529"/>
          <a:stretch>
            <a:fillRect/>
          </a:stretch>
        </p:blipFill>
        <p:spPr>
          <a:xfrm>
            <a:off x="5112773" y="504417"/>
            <a:ext cx="6860622" cy="2881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BF0722-A949-6D59-2557-73B243B96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32644" r="67330" b="34406"/>
          <a:stretch>
            <a:fillRect/>
          </a:stretch>
        </p:blipFill>
        <p:spPr>
          <a:xfrm>
            <a:off x="304238" y="3499917"/>
            <a:ext cx="6017904" cy="3195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E30C8-1853-6EB1-FB66-1AA04C251F26}"/>
              </a:ext>
            </a:extLst>
          </p:cNvPr>
          <p:cNvSpPr txBox="1"/>
          <p:nvPr/>
        </p:nvSpPr>
        <p:spPr>
          <a:xfrm>
            <a:off x="5041049" y="123581"/>
            <a:ext cx="2827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Table Name: sales</a:t>
            </a:r>
            <a:endParaRPr lang="en-IN" sz="2000" dirty="0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43FE5-232B-ADC6-D44B-204BE54AA003}"/>
              </a:ext>
            </a:extLst>
          </p:cNvPr>
          <p:cNvSpPr txBox="1"/>
          <p:nvPr/>
        </p:nvSpPr>
        <p:spPr>
          <a:xfrm>
            <a:off x="205918" y="3069540"/>
            <a:ext cx="326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Table Name: customer</a:t>
            </a:r>
            <a:endParaRPr lang="en-IN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1388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26E8E-8BD2-518C-059E-A628EFC7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8" y="270149"/>
            <a:ext cx="3503076" cy="762238"/>
          </a:xfrm>
        </p:spPr>
        <p:txBody>
          <a:bodyPr/>
          <a:lstStyle/>
          <a:p>
            <a:r>
              <a:rPr lang="en-IN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SQL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77C2B-A162-2548-62F0-E8A917F92A51}"/>
              </a:ext>
            </a:extLst>
          </p:cNvPr>
          <p:cNvSpPr txBox="1"/>
          <p:nvPr/>
        </p:nvSpPr>
        <p:spPr>
          <a:xfrm>
            <a:off x="245806" y="1372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1.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Write a query to find total sales per city.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40BAA-59A7-317C-67EB-30D75F57EAAE}"/>
              </a:ext>
            </a:extLst>
          </p:cNvPr>
          <p:cNvSpPr txBox="1"/>
          <p:nvPr/>
        </p:nvSpPr>
        <p:spPr>
          <a:xfrm>
            <a:off x="6164826" y="394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Find the top 3 customers by total sales amount.</a:t>
            </a:r>
            <a:endParaRPr lang="en-IN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78B061-CBED-3807-4F10-EEFEC1A86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7" t="14237" r="53579" b="46895"/>
          <a:stretch>
            <a:fillRect/>
          </a:stretch>
        </p:blipFill>
        <p:spPr>
          <a:xfrm>
            <a:off x="245806" y="2081717"/>
            <a:ext cx="4837471" cy="35465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D1AD3A-E962-C138-96FF-907E1167E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t="17204" r="54113" b="52689"/>
          <a:stretch>
            <a:fillRect/>
          </a:stretch>
        </p:blipFill>
        <p:spPr>
          <a:xfrm>
            <a:off x="6341806" y="882239"/>
            <a:ext cx="5053780" cy="2822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494DCE-F02C-D57D-A93F-4AB89469DAAE}"/>
              </a:ext>
            </a:extLst>
          </p:cNvPr>
          <p:cNvSpPr txBox="1"/>
          <p:nvPr/>
        </p:nvSpPr>
        <p:spPr>
          <a:xfrm>
            <a:off x="5515897" y="3854975"/>
            <a:ext cx="6430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Display monthly sales (sum of Amount grouped by month).</a:t>
            </a:r>
            <a:endParaRPr lang="en-IN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725C64-95C3-01F8-0542-688510F50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18977" r="48871" b="53097"/>
          <a:stretch>
            <a:fillRect/>
          </a:stretch>
        </p:blipFill>
        <p:spPr>
          <a:xfrm>
            <a:off x="5771534" y="4293131"/>
            <a:ext cx="5888272" cy="2453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29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76400-6EBB-E0AC-5BFB-3A976A21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433D56-D3A8-EE01-AA18-050B7C1FEE75}"/>
              </a:ext>
            </a:extLst>
          </p:cNvPr>
          <p:cNvSpPr txBox="1"/>
          <p:nvPr/>
        </p:nvSpPr>
        <p:spPr>
          <a:xfrm>
            <a:off x="-363793" y="1366854"/>
            <a:ext cx="8701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Write a query to find customers who haven’t made any purchase.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B85AC-FCAF-6FA8-B8FC-97181B59A4E1}"/>
              </a:ext>
            </a:extLst>
          </p:cNvPr>
          <p:cNvSpPr txBox="1"/>
          <p:nvPr/>
        </p:nvSpPr>
        <p:spPr>
          <a:xfrm>
            <a:off x="6210422" y="2936304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Find the average age of customers per city.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CBCE2-59A8-200B-55DE-CCDAF94E9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1" t="17583" r="59863" b="50000"/>
          <a:stretch>
            <a:fillRect/>
          </a:stretch>
        </p:blipFill>
        <p:spPr>
          <a:xfrm>
            <a:off x="7596554" y="3552364"/>
            <a:ext cx="4348985" cy="3113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377A56-7BCE-B254-A61F-8D6F9A796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8" t="17875" r="50000" b="50000"/>
          <a:stretch>
            <a:fillRect/>
          </a:stretch>
        </p:blipFill>
        <p:spPr>
          <a:xfrm>
            <a:off x="837429" y="2136225"/>
            <a:ext cx="6102457" cy="3113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71B6FA2-AB8C-9037-1560-2C1DFFE94ABE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SQL TASK</a:t>
            </a:r>
          </a:p>
        </p:txBody>
      </p:sp>
    </p:spTree>
    <p:extLst>
      <p:ext uri="{BB962C8B-B14F-4D97-AF65-F5344CB8AC3E}">
        <p14:creationId xmlns:p14="http://schemas.microsoft.com/office/powerpoint/2010/main" val="72775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6348C-C96F-BDB3-8F97-4FD3771B5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53577-F0DE-42CE-D226-B17EE6683FC8}"/>
              </a:ext>
            </a:extLst>
          </p:cNvPr>
          <p:cNvSpPr txBox="1"/>
          <p:nvPr/>
        </p:nvSpPr>
        <p:spPr>
          <a:xfrm>
            <a:off x="707922" y="247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EXCEL TASK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FD68D-225F-AE39-7792-4F32A2E7EF1F}"/>
              </a:ext>
            </a:extLst>
          </p:cNvPr>
          <p:cNvSpPr txBox="1"/>
          <p:nvPr/>
        </p:nvSpPr>
        <p:spPr>
          <a:xfrm>
            <a:off x="206477" y="1172411"/>
            <a:ext cx="7747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 SQL query results into Excel (Result of 1st SQL Question).</a:t>
            </a: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3.  Use conditional formatting to highlight top 3 performing cities      from  the 1st question's result set “Total Sales per City”.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EEB7-7934-A5F6-3093-0309D80BD798}"/>
              </a:ext>
            </a:extLst>
          </p:cNvPr>
          <p:cNvSpPr txBox="1"/>
          <p:nvPr/>
        </p:nvSpPr>
        <p:spPr>
          <a:xfrm>
            <a:off x="127818" y="2650867"/>
            <a:ext cx="7030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Create a pivot table to show total sales per product.</a:t>
            </a:r>
          </a:p>
          <a:p>
            <a:r>
              <a:rPr lang="en-IN" b="1" dirty="0"/>
              <a:t>Bonus Challenges 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Add a slicer in Excel to filter the dashboard by City or Product. (Additional to 2nd Excel Question)</a:t>
            </a:r>
            <a:endParaRPr lang="en-IN" dirty="0"/>
          </a:p>
          <a:p>
            <a:endParaRPr lang="en-IN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70FD71-2D98-DF25-7007-2A652DB2E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6" r="82500" b="59275"/>
          <a:stretch>
            <a:fillRect/>
          </a:stretch>
        </p:blipFill>
        <p:spPr>
          <a:xfrm>
            <a:off x="7433187" y="1142254"/>
            <a:ext cx="4552336" cy="2286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970D7D-793E-D70E-716C-F61C895A7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 r="66774" b="41218"/>
          <a:stretch>
            <a:fillRect/>
          </a:stretch>
        </p:blipFill>
        <p:spPr>
          <a:xfrm>
            <a:off x="350546" y="3694417"/>
            <a:ext cx="5745454" cy="3033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316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3A976-E66D-A12B-A570-8C2B9195E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29D024-11A4-7D78-22A7-47C39A7987DE}"/>
              </a:ext>
            </a:extLst>
          </p:cNvPr>
          <p:cNvSpPr txBox="1"/>
          <p:nvPr/>
        </p:nvSpPr>
        <p:spPr>
          <a:xfrm>
            <a:off x="707922" y="247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EXCEL TASK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F8C0F-4489-6D0F-E50D-5597C0FF088E}"/>
              </a:ext>
            </a:extLst>
          </p:cNvPr>
          <p:cNvSpPr txBox="1"/>
          <p:nvPr/>
        </p:nvSpPr>
        <p:spPr>
          <a:xfrm>
            <a:off x="-717753" y="1032783"/>
            <a:ext cx="532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Build a dashboard showing: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8E319D-F154-10F2-7D8D-36F7CB71E85E}"/>
              </a:ext>
            </a:extLst>
          </p:cNvPr>
          <p:cNvSpPr txBox="1"/>
          <p:nvPr/>
        </p:nvSpPr>
        <p:spPr>
          <a:xfrm>
            <a:off x="3293806" y="10327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Total Revenue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Number of Unique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73BB0-0811-B9D5-F152-7E5F0873EFBE}"/>
              </a:ext>
            </a:extLst>
          </p:cNvPr>
          <p:cNvSpPr txBox="1"/>
          <p:nvPr/>
        </p:nvSpPr>
        <p:spPr>
          <a:xfrm>
            <a:off x="6931742" y="1032332"/>
            <a:ext cx="6386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Average Sale per Customer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Monthly Sales (Line Chart)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09015-57EE-570A-46AC-04952AC56189}"/>
              </a:ext>
            </a:extLst>
          </p:cNvPr>
          <p:cNvSpPr txBox="1"/>
          <p:nvPr/>
        </p:nvSpPr>
        <p:spPr>
          <a:xfrm>
            <a:off x="3755922" y="1632497"/>
            <a:ext cx="701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Visualize the top 5 products in a bar chart.</a:t>
            </a:r>
            <a:endParaRPr lang="en-IN" dirty="0"/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349C5C-BB7D-D2E9-9C9D-39232F3D2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8" b="7813"/>
          <a:stretch>
            <a:fillRect/>
          </a:stretch>
        </p:blipFill>
        <p:spPr>
          <a:xfrm>
            <a:off x="226142" y="2123769"/>
            <a:ext cx="11759381" cy="457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6349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9D4BA-48D7-465B-BFB9-DA3F8F0D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0637A21-6F26-8269-8FD0-1ABC34A52883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146D8-2EEF-385D-A00A-7BB60A012474}"/>
              </a:ext>
            </a:extLst>
          </p:cNvPr>
          <p:cNvSpPr txBox="1"/>
          <p:nvPr/>
        </p:nvSpPr>
        <p:spPr>
          <a:xfrm>
            <a:off x="324463" y="1037303"/>
            <a:ext cx="947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Analyze sales and customer data to identify key trends and actionable insights.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2F9E0-86E3-A306-665C-315343D374F6}"/>
              </a:ext>
            </a:extLst>
          </p:cNvPr>
          <p:cNvSpPr txBox="1"/>
          <p:nvPr/>
        </p:nvSpPr>
        <p:spPr>
          <a:xfrm>
            <a:off x="324463" y="1763126"/>
            <a:ext cx="107761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Insights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Top Performing Cities: Mumbai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the highest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41%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total sales.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Best-Selling Products: Jeans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have highest among all the products, while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least sales.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Customer Demographics: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Majority of purchases come from customers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aged 25–35.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Seasonality or Trends: September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month has more sales as compared to other months.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1140C-09C9-58BD-D376-32221ED6B31C}"/>
              </a:ext>
            </a:extLst>
          </p:cNvPr>
          <p:cNvSpPr txBox="1"/>
          <p:nvPr/>
        </p:nvSpPr>
        <p:spPr>
          <a:xfrm>
            <a:off x="324463" y="3617546"/>
            <a:ext cx="10048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Focus marketing in high-performing cities like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Mumbai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Delhi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to maximize revenue growth.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Consider promotions or utilize discount campaigns for underperforming products.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Focus marketing efforts among high-value customer demographics.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Plan inventory based on monthly demand trends.</a:t>
            </a:r>
          </a:p>
        </p:txBody>
      </p:sp>
    </p:spTree>
    <p:extLst>
      <p:ext uri="{BB962C8B-B14F-4D97-AF65-F5344CB8AC3E}">
        <p14:creationId xmlns:p14="http://schemas.microsoft.com/office/powerpoint/2010/main" val="1244534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4AD0D-7EEB-EB74-ED48-39E464A0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D0EC112-685C-EAF2-C59D-890AD8F98837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latin typeface="Century Gothic" panose="020B0502020202020204"/>
              </a:rPr>
              <a:t>Power BI </a:t>
            </a:r>
            <a:endParaRPr kumimoji="0" lang="en-IN" sz="36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92AA4C"/>
                </a:outerShdw>
              </a:effectLst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A4B3F-36A9-4E81-2997-EB191D570554}"/>
              </a:ext>
            </a:extLst>
          </p:cNvPr>
          <p:cNvSpPr txBox="1"/>
          <p:nvPr/>
        </p:nvSpPr>
        <p:spPr>
          <a:xfrm>
            <a:off x="-108157" y="2469196"/>
            <a:ext cx="11267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Combination of employee show the highest voluntary-attrition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5D14C-C8AF-E629-32A7-DB19387371D3}"/>
              </a:ext>
            </a:extLst>
          </p:cNvPr>
          <p:cNvSpPr txBox="1"/>
          <p:nvPr/>
        </p:nvSpPr>
        <p:spPr>
          <a:xfrm>
            <a:off x="386977" y="1653967"/>
            <a:ext cx="3598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Job Role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- Sales Representative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Department - Sales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Job Level - 1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82822F-13C0-F537-29C0-CD1FF11C9DAE}"/>
              </a:ext>
            </a:extLst>
          </p:cNvPr>
          <p:cNvSpPr txBox="1"/>
          <p:nvPr/>
        </p:nvSpPr>
        <p:spPr>
          <a:xfrm>
            <a:off x="386977" y="1284635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Insights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305E2-E26B-6A62-9DE5-64AB45EFED76}"/>
              </a:ext>
            </a:extLst>
          </p:cNvPr>
          <p:cNvSpPr txBox="1"/>
          <p:nvPr/>
        </p:nvSpPr>
        <p:spPr>
          <a:xfrm>
            <a:off x="312173" y="3007426"/>
            <a:ext cx="971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Customer Demographics: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Majority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 below 30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more impact on attrition with 52%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dirty="0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ABBA4-72F1-3EF1-AE66-00E0544E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t="44874" r="69678" b="12115"/>
          <a:stretch>
            <a:fillRect/>
          </a:stretch>
        </p:blipFill>
        <p:spPr>
          <a:xfrm>
            <a:off x="7620000" y="155941"/>
            <a:ext cx="2979175" cy="27670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6C8BE4-3FE3-DD4A-ACE0-84A528776453}"/>
              </a:ext>
            </a:extLst>
          </p:cNvPr>
          <p:cNvSpPr txBox="1"/>
          <p:nvPr/>
        </p:nvSpPr>
        <p:spPr>
          <a:xfrm>
            <a:off x="312172" y="3738206"/>
            <a:ext cx="8359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Attrition rates spike among employees who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travel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frequently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regularly work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9176DD-DC3A-DFA4-4008-DD2265CD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0" t="19928" r="32178" b="44260"/>
          <a:stretch>
            <a:fillRect/>
          </a:stretch>
        </p:blipFill>
        <p:spPr>
          <a:xfrm>
            <a:off x="7220394" y="4149213"/>
            <a:ext cx="4283348" cy="24559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D57CF79-B22E-0925-C740-DCEA689E0386}"/>
              </a:ext>
            </a:extLst>
          </p:cNvPr>
          <p:cNvSpPr txBox="1"/>
          <p:nvPr/>
        </p:nvSpPr>
        <p:spPr>
          <a:xfrm>
            <a:off x="-108157" y="4571530"/>
            <a:ext cx="6150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similar Job Roles and Job Levels, Monthly Income and Percent Salary Hike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doesn't have a specific difference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by Gender or Marital Status.</a:t>
            </a:r>
          </a:p>
        </p:txBody>
      </p:sp>
    </p:spTree>
    <p:extLst>
      <p:ext uri="{BB962C8B-B14F-4D97-AF65-F5344CB8AC3E}">
        <p14:creationId xmlns:p14="http://schemas.microsoft.com/office/powerpoint/2010/main" val="1998201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15470-4719-82F2-25B5-CE1204E90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21AB1A8-DB8A-2EC2-2CEB-6070DFC65A13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Power BI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0D82B-F431-2E79-8843-6670EA3190D2}"/>
              </a:ext>
            </a:extLst>
          </p:cNvPr>
          <p:cNvSpPr txBox="1"/>
          <p:nvPr/>
        </p:nvSpPr>
        <p:spPr>
          <a:xfrm>
            <a:off x="386977" y="1284635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Insights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FAC40-6A1A-5987-AAAB-7A851494CFF4}"/>
              </a:ext>
            </a:extLst>
          </p:cNvPr>
          <p:cNvSpPr txBox="1"/>
          <p:nvPr/>
        </p:nvSpPr>
        <p:spPr>
          <a:xfrm>
            <a:off x="386977" y="1743983"/>
            <a:ext cx="6252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Employees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Total Working Years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earn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higher Monthly Income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B5A9C-72F5-CE4C-5329-137E110548BA}"/>
              </a:ext>
            </a:extLst>
          </p:cNvPr>
          <p:cNvSpPr txBox="1"/>
          <p:nvPr/>
        </p:nvSpPr>
        <p:spPr>
          <a:xfrm>
            <a:off x="-1" y="2675674"/>
            <a:ext cx="64302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0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 Resources, Research &amp; Development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departments show </a:t>
            </a:r>
            <a:r>
              <a:rPr lang="en-US" b="1" dirty="0"/>
              <a:t>balanced outcomes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manage to keep both high Work-Life Balance and low attrition simultaneously.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BA296D-1580-76AA-30D6-B3B03D972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t="20072" r="52500" b="46093"/>
          <a:stretch>
            <a:fillRect/>
          </a:stretch>
        </p:blipFill>
        <p:spPr>
          <a:xfrm>
            <a:off x="6507803" y="275064"/>
            <a:ext cx="5477720" cy="27601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C53ECE-92F0-16A6-744A-E96ED54D5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49752" r="59194" b="20430"/>
          <a:stretch>
            <a:fillRect/>
          </a:stretch>
        </p:blipFill>
        <p:spPr>
          <a:xfrm>
            <a:off x="5919019" y="3859233"/>
            <a:ext cx="5555226" cy="24374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E63541-4038-C8CE-0D87-D0D91E1FDB1A}"/>
              </a:ext>
            </a:extLst>
          </p:cNvPr>
          <p:cNvSpPr txBox="1"/>
          <p:nvPr/>
        </p:nvSpPr>
        <p:spPr>
          <a:xfrm>
            <a:off x="386977" y="4440019"/>
            <a:ext cx="5476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Lower Job Levels (1–2)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faster promotion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compared to Job Levels 4–5.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6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3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4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5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6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7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8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9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</TotalTime>
  <Words>583</Words>
  <Application>Microsoft Office PowerPoint</Application>
  <PresentationFormat>Widescreen</PresentationFormat>
  <Paragraphs>66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Century Gothic</vt:lpstr>
      <vt:lpstr>Wingdings 3</vt:lpstr>
      <vt:lpstr>Wisp</vt:lpstr>
      <vt:lpstr>HACK STUDIO - MAY 2025</vt:lpstr>
      <vt:lpstr>DATA SET</vt:lpstr>
      <vt:lpstr>SQL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 Babu Jaiswal</dc:creator>
  <cp:lastModifiedBy>Ram Babu Jaiswal</cp:lastModifiedBy>
  <cp:revision>7</cp:revision>
  <dcterms:created xsi:type="dcterms:W3CDTF">2025-06-12T14:28:33Z</dcterms:created>
  <dcterms:modified xsi:type="dcterms:W3CDTF">2025-06-14T06:00:12Z</dcterms:modified>
</cp:coreProperties>
</file>